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346" r:id="rId3"/>
    <p:sldId id="325" r:id="rId4"/>
    <p:sldId id="338" r:id="rId5"/>
    <p:sldId id="355" r:id="rId6"/>
    <p:sldId id="356" r:id="rId7"/>
    <p:sldId id="351" r:id="rId8"/>
    <p:sldId id="342" r:id="rId9"/>
    <p:sldId id="344" r:id="rId10"/>
    <p:sldId id="33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EF39D9"/>
    <a:srgbClr val="99BA56"/>
    <a:srgbClr val="E4EDD3"/>
    <a:srgbClr val="C2D6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4" autoAdjust="0"/>
    <p:restoredTop sz="89017" autoAdjust="0"/>
  </p:normalViewPr>
  <p:slideViewPr>
    <p:cSldViewPr>
      <p:cViewPr varScale="1">
        <p:scale>
          <a:sx n="89" d="100"/>
          <a:sy n="89" d="100"/>
        </p:scale>
        <p:origin x="-22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3CA32-DF51-4F91-8C90-F5096A74F42F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2934C-CEF0-4FD5-A7BD-D956015DC08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2934C-CEF0-4FD5-A7BD-D956015DC08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2934C-CEF0-4FD5-A7BD-D956015DC08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2934C-CEF0-4FD5-A7BD-D956015DC08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2934C-CEF0-4FD5-A7BD-D956015DC08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2934C-CEF0-4FD5-A7BD-D956015DC08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2934C-CEF0-4FD5-A7BD-D956015DC08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2934C-CEF0-4FD5-A7BD-D956015DC08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2934C-CEF0-4FD5-A7BD-D956015DC08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2934C-CEF0-4FD5-A7BD-D956015DC08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2934C-CEF0-4FD5-A7BD-D956015DC08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19B3-410F-4F5E-822C-4357FB33ED2A}" type="datetime1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2022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962C-ECCF-43AE-B570-9AA7B09E5B2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2726-476B-49C1-A875-DBBFB04EC190}" type="datetime1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2022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962C-ECCF-43AE-B570-9AA7B09E5B2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655-3CC8-4C59-8B36-AACF531EA14E}" type="datetime1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2022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962C-ECCF-43AE-B570-9AA7B09E5B2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5A45-54FB-4E60-9E44-4AB894CB285C}" type="datetime1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2022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962C-ECCF-43AE-B570-9AA7B09E5B2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7D16-6AEE-49EF-BBCD-50BAB9CBEA54}" type="datetime1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2022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962C-ECCF-43AE-B570-9AA7B09E5B2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3B0C-ACC9-4279-AF9A-D36022E27B34}" type="datetime1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2022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962C-ECCF-43AE-B570-9AA7B09E5B2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6A0B-133C-4DDF-AACE-26C90F169D39}" type="datetime1">
              <a:rPr lang="en-US" smtClean="0"/>
              <a:pPr/>
              <a:t>5/22/2022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2022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962C-ECCF-43AE-B570-9AA7B09E5B2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2A80-01DE-4ED7-A435-FF7B4B23C5ED}" type="datetime1">
              <a:rPr lang="en-US" smtClean="0"/>
              <a:pPr/>
              <a:t>5/22/2022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2022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962C-ECCF-43AE-B570-9AA7B09E5B2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BB3F-0D27-45B6-83E3-923A1C031AEA}" type="datetime1">
              <a:rPr lang="en-US" smtClean="0"/>
              <a:pPr/>
              <a:t>5/22/2022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2022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962C-ECCF-43AE-B570-9AA7B09E5B2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29D7-3FF8-4CFD-9F0E-F0E822D8BE95}" type="datetime1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2022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962C-ECCF-43AE-B570-9AA7B09E5B2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B13B-CA0E-4ADE-B2FA-AD79172988D2}" type="datetime1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2022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962C-ECCF-43AE-B570-9AA7B09E5B2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4A414-68E9-4834-A758-32935DBA1BAD}" type="datetime1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EGU 2022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3962C-ECCF-43AE-B570-9AA7B09E5B2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IGE_logo_for_lin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589240"/>
            <a:ext cx="1800200" cy="126136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990656" cy="194664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Model and observation for Surface Atmosphere Interactions</a:t>
            </a:r>
            <a:b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en-US" sz="31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 descr="LOGO_V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16632"/>
            <a:ext cx="6990477" cy="231428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979712" y="3573016"/>
            <a:ext cx="612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Fabienne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Lohou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/>
              <a:t> LOTHON M.,  BASTIN S., BRUT A., CANUT G., CHERUY F., COHARD J.-M., COUVREUX F., DARROZES J., DUPONT J.-C., LAFONT S., ROEHRIG R., ROMÁN-CASCÓN C.,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and MOSAI team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356992"/>
            <a:ext cx="1564195" cy="1618498"/>
          </a:xfrm>
          <a:prstGeom prst="rect">
            <a:avLst/>
          </a:prstGeom>
        </p:spPr>
      </p:pic>
      <p:pic>
        <p:nvPicPr>
          <p:cNvPr id="10" name="Image 9" descr="cnrm_beau2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6425953"/>
            <a:ext cx="1728192" cy="432047"/>
          </a:xfrm>
          <a:prstGeom prst="rect">
            <a:avLst/>
          </a:prstGeom>
        </p:spPr>
      </p:pic>
      <p:pic>
        <p:nvPicPr>
          <p:cNvPr id="11" name="Image 10" descr="LATMOS-LOGO_bleu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5661248"/>
            <a:ext cx="2808312" cy="1758519"/>
          </a:xfrm>
          <a:prstGeom prst="rect">
            <a:avLst/>
          </a:prstGeom>
        </p:spPr>
      </p:pic>
      <p:pic>
        <p:nvPicPr>
          <p:cNvPr id="12" name="Image 11" descr="L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661248"/>
            <a:ext cx="1142857" cy="1142857"/>
          </a:xfrm>
          <a:prstGeom prst="rect">
            <a:avLst/>
          </a:prstGeom>
        </p:spPr>
      </p:pic>
      <p:pic>
        <p:nvPicPr>
          <p:cNvPr id="13" name="Image 12" descr="logo_cesbi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07904" y="5772869"/>
            <a:ext cx="1219200" cy="752475"/>
          </a:xfrm>
          <a:prstGeom prst="rect">
            <a:avLst/>
          </a:prstGeom>
        </p:spPr>
      </p:pic>
      <p:pic>
        <p:nvPicPr>
          <p:cNvPr id="15" name="Image 14" descr="logo-GETabrege-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96611" y="5400600"/>
            <a:ext cx="947389" cy="908720"/>
          </a:xfrm>
          <a:prstGeom prst="rect">
            <a:avLst/>
          </a:prstGeom>
        </p:spPr>
      </p:pic>
      <p:pic>
        <p:nvPicPr>
          <p:cNvPr id="16" name="Image 15" descr="cropped-Laero-horizontal-H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96744" y="6173213"/>
            <a:ext cx="1979712" cy="68478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660232" y="177281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2021-2025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468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IGE_logo_for_lin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589240"/>
            <a:ext cx="1800200" cy="126136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43808" y="2420888"/>
            <a:ext cx="6300192" cy="309634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Contact: </a:t>
            </a:r>
            <a:b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Fabienne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LOHOU / LAERO, France</a:t>
            </a:r>
            <a:b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Web site &amp; Data base:</a:t>
            </a:r>
            <a:b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https://mosai.aeris-data.fr/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en-US" sz="31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 descr="LOGO_V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-27384"/>
            <a:ext cx="6990477" cy="2314286"/>
          </a:xfrm>
          <a:prstGeom prst="rect">
            <a:avLst/>
          </a:prstGeom>
        </p:spPr>
      </p:pic>
      <p:pic>
        <p:nvPicPr>
          <p:cNvPr id="10" name="Image 9" descr="cnrm_beau2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6425953"/>
            <a:ext cx="1728192" cy="432047"/>
          </a:xfrm>
          <a:prstGeom prst="rect">
            <a:avLst/>
          </a:prstGeom>
        </p:spPr>
      </p:pic>
      <p:pic>
        <p:nvPicPr>
          <p:cNvPr id="11" name="Image 10" descr="LATMOS-LOGO_ble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5661248"/>
            <a:ext cx="2808312" cy="1758519"/>
          </a:xfrm>
          <a:prstGeom prst="rect">
            <a:avLst/>
          </a:prstGeom>
        </p:spPr>
      </p:pic>
      <p:pic>
        <p:nvPicPr>
          <p:cNvPr id="12" name="Image 11" descr="L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661248"/>
            <a:ext cx="1142857" cy="1142857"/>
          </a:xfrm>
          <a:prstGeom prst="rect">
            <a:avLst/>
          </a:prstGeom>
        </p:spPr>
      </p:pic>
      <p:pic>
        <p:nvPicPr>
          <p:cNvPr id="13" name="Image 12" descr="logo_cesbi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1920" y="5589240"/>
            <a:ext cx="1219200" cy="752475"/>
          </a:xfrm>
          <a:prstGeom prst="rect">
            <a:avLst/>
          </a:prstGeom>
        </p:spPr>
      </p:pic>
      <p:pic>
        <p:nvPicPr>
          <p:cNvPr id="15" name="Image 14" descr="logo-GETabrege-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96611" y="5400600"/>
            <a:ext cx="947389" cy="908720"/>
          </a:xfrm>
          <a:prstGeom prst="rect">
            <a:avLst/>
          </a:prstGeom>
        </p:spPr>
      </p:pic>
      <p:pic>
        <p:nvPicPr>
          <p:cNvPr id="16" name="Image 15" descr="cropped-Laero-horizontal-H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96744" y="6173213"/>
            <a:ext cx="1979712" cy="684787"/>
          </a:xfrm>
          <a:prstGeom prst="rect">
            <a:avLst/>
          </a:prstGeom>
        </p:spPr>
      </p:pic>
      <p:pic>
        <p:nvPicPr>
          <p:cNvPr id="14" name="Image 13" descr="egu22-8797-qr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1520" y="2636912"/>
            <a:ext cx="2448272" cy="2448272"/>
          </a:xfrm>
          <a:prstGeom prst="rect">
            <a:avLst/>
          </a:prstGeom>
        </p:spPr>
      </p:pic>
    </p:spTree>
  </p:cSld>
  <p:clrMapOvr>
    <a:masterClrMapping/>
  </p:clrMapOvr>
  <p:transition advTm="1468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LOGO_V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0"/>
            <a:ext cx="2987824" cy="989157"/>
          </a:xfrm>
          <a:prstGeom prst="rect">
            <a:avLst/>
          </a:prstGeom>
        </p:spPr>
      </p:pic>
      <p:sp>
        <p:nvSpPr>
          <p:cNvPr id="13" name="Pentagone 12"/>
          <p:cNvSpPr/>
          <p:nvPr/>
        </p:nvSpPr>
        <p:spPr>
          <a:xfrm>
            <a:off x="4139952" y="0"/>
            <a:ext cx="1944216" cy="692696"/>
          </a:xfrm>
          <a:prstGeom prst="homePlate">
            <a:avLst/>
          </a:prstGeom>
          <a:solidFill>
            <a:srgbClr val="E4E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Means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962C-ECCF-43AE-B570-9AA7B09E5B2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531866"/>
            <a:ext cx="7776864" cy="456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9512" y="1167135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Working Group on Numerical Experimentation </a:t>
            </a:r>
            <a:r>
              <a:rPr lang="en-US" sz="2400" dirty="0" smtClean="0">
                <a:solidFill>
                  <a:schemeClr val="accent1"/>
                </a:solidFill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</a:rPr>
              <a:t>Fev</a:t>
            </a:r>
            <a:r>
              <a:rPr lang="en-US" sz="2400" dirty="0" smtClean="0">
                <a:solidFill>
                  <a:schemeClr val="accent1"/>
                </a:solidFill>
              </a:rPr>
              <a:t>. 2019)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 rot="19192876">
            <a:off x="649439" y="5415358"/>
            <a:ext cx="24336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2- Surf. </a:t>
            </a:r>
            <a:r>
              <a:rPr lang="en-US" dirty="0" err="1" smtClean="0">
                <a:solidFill>
                  <a:srgbClr val="C00000"/>
                </a:solidFill>
              </a:rPr>
              <a:t>flx</a:t>
            </a:r>
            <a:r>
              <a:rPr lang="en-US" dirty="0" smtClean="0">
                <a:solidFill>
                  <a:srgbClr val="C00000"/>
                </a:solidFill>
              </a:rPr>
              <a:t> – surf. T. </a:t>
            </a:r>
            <a:r>
              <a:rPr lang="en-US" dirty="0" err="1" smtClean="0">
                <a:solidFill>
                  <a:srgbClr val="C00000"/>
                </a:solidFill>
              </a:rPr>
              <a:t>diur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 rot="19201653">
            <a:off x="38487" y="5451158"/>
            <a:ext cx="25528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1- Convection – </a:t>
            </a:r>
            <a:r>
              <a:rPr lang="en-US" dirty="0" err="1" smtClean="0">
                <a:solidFill>
                  <a:srgbClr val="C00000"/>
                </a:solidFill>
              </a:rPr>
              <a:t>precipit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Pentagone 11"/>
          <p:cNvSpPr/>
          <p:nvPr/>
        </p:nvSpPr>
        <p:spPr>
          <a:xfrm>
            <a:off x="1979712" y="0"/>
            <a:ext cx="2592288" cy="692696"/>
          </a:xfrm>
          <a:prstGeom prst="homePlate">
            <a:avLst/>
          </a:prstGeom>
          <a:solidFill>
            <a:srgbClr val="E4E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Objectives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EGU 2022</a:t>
            </a:r>
            <a:endParaRPr lang="en-US" dirty="0"/>
          </a:p>
        </p:txBody>
      </p:sp>
      <p:sp>
        <p:nvSpPr>
          <p:cNvPr id="11" name="Pentagone 10"/>
          <p:cNvSpPr/>
          <p:nvPr/>
        </p:nvSpPr>
        <p:spPr>
          <a:xfrm>
            <a:off x="0" y="0"/>
            <a:ext cx="2339752" cy="692696"/>
          </a:xfrm>
          <a:prstGeom prst="homePlate">
            <a:avLst/>
          </a:prstGeom>
          <a:solidFill>
            <a:srgbClr val="C2D6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Motivations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2195736" y="4437112"/>
            <a:ext cx="0" cy="43204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2483768" y="4149080"/>
            <a:ext cx="0" cy="72008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2339752" y="3068960"/>
            <a:ext cx="360040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2267744" y="25649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MOSAI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3237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 descr="ICOS_logo_rgb_regul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204864"/>
            <a:ext cx="1658062" cy="1025146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F973962C-ECCF-43AE-B570-9AA7B09E5B2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5" name="Image 4" descr="biais_H_LANN_TLSE_2017_V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29165"/>
            <a:ext cx="6248369" cy="2384211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6660232" y="6237312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 ©</a:t>
            </a:r>
            <a:r>
              <a:rPr lang="en-US" i="1" dirty="0" err="1" smtClean="0"/>
              <a:t>Guylaine</a:t>
            </a:r>
            <a:r>
              <a:rPr lang="en-US" i="1" dirty="0" smtClean="0"/>
              <a:t> </a:t>
            </a:r>
            <a:r>
              <a:rPr lang="en-US" i="1" dirty="0" err="1" smtClean="0"/>
              <a:t>Canut</a:t>
            </a:r>
            <a:endParaRPr lang="en-US" i="1" dirty="0"/>
          </a:p>
        </p:txBody>
      </p:sp>
      <p:pic>
        <p:nvPicPr>
          <p:cNvPr id="19" name="Image 18" descr="IC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052736"/>
            <a:ext cx="2932560" cy="2308716"/>
          </a:xfrm>
          <a:prstGeom prst="rect">
            <a:avLst/>
          </a:prstGeom>
        </p:spPr>
      </p:pic>
      <p:cxnSp>
        <p:nvCxnSpPr>
          <p:cNvPr id="25" name="Connecteur droit avec flèche 24"/>
          <p:cNvCxnSpPr/>
          <p:nvPr/>
        </p:nvCxnSpPr>
        <p:spPr>
          <a:xfrm flipH="1" flipV="1">
            <a:off x="4052839" y="2976290"/>
            <a:ext cx="663176" cy="38070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716015" y="3158694"/>
            <a:ext cx="201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METEOPOLE-FLUX</a:t>
            </a:r>
          </a:p>
          <a:p>
            <a:r>
              <a:rPr lang="fr-FR" dirty="0" err="1" smtClean="0">
                <a:solidFill>
                  <a:schemeClr val="accent6">
                    <a:lumMod val="50000"/>
                  </a:schemeClr>
                </a:solidFill>
              </a:rPr>
              <a:t>Urban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" name="Image 28" descr="LU_meteopole_5km_bi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3284983"/>
            <a:ext cx="1440160" cy="1296145"/>
          </a:xfrm>
          <a:prstGeom prst="rect">
            <a:avLst/>
          </a:prstGeom>
        </p:spPr>
      </p:pic>
      <p:pic>
        <p:nvPicPr>
          <p:cNvPr id="35" name="Image 34" descr="Actris-F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1196752"/>
            <a:ext cx="1981200" cy="120967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39552" y="4211796"/>
            <a:ext cx="60486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Monthly </a:t>
            </a:r>
            <a:r>
              <a:rPr lang="en-US" b="1" dirty="0" err="1" smtClean="0">
                <a:solidFill>
                  <a:schemeClr val="accent1"/>
                </a:solidFill>
              </a:rPr>
              <a:t>Biais</a:t>
            </a:r>
            <a:r>
              <a:rPr lang="en-US" b="1" dirty="0" smtClean="0">
                <a:solidFill>
                  <a:schemeClr val="accent1"/>
                </a:solidFill>
              </a:rPr>
              <a:t> (Model – Observations) for sensible heat flux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8" name="Image 37" descr="LOGO_V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0"/>
            <a:ext cx="2987824" cy="989157"/>
          </a:xfrm>
          <a:prstGeom prst="rect">
            <a:avLst/>
          </a:prstGeom>
        </p:spPr>
      </p:pic>
      <p:sp>
        <p:nvSpPr>
          <p:cNvPr id="39" name="Pentagone 38"/>
          <p:cNvSpPr/>
          <p:nvPr/>
        </p:nvSpPr>
        <p:spPr>
          <a:xfrm>
            <a:off x="4139952" y="0"/>
            <a:ext cx="1944216" cy="692696"/>
          </a:xfrm>
          <a:prstGeom prst="homePlate">
            <a:avLst/>
          </a:prstGeom>
          <a:solidFill>
            <a:srgbClr val="E4E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Means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Pentagone 39"/>
          <p:cNvSpPr/>
          <p:nvPr/>
        </p:nvSpPr>
        <p:spPr>
          <a:xfrm>
            <a:off x="1979712" y="0"/>
            <a:ext cx="2592288" cy="692696"/>
          </a:xfrm>
          <a:prstGeom prst="homePlate">
            <a:avLst/>
          </a:prstGeom>
          <a:solidFill>
            <a:srgbClr val="E4E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Objectives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Pentagone 40"/>
          <p:cNvSpPr/>
          <p:nvPr/>
        </p:nvSpPr>
        <p:spPr>
          <a:xfrm>
            <a:off x="0" y="0"/>
            <a:ext cx="2339752" cy="692696"/>
          </a:xfrm>
          <a:prstGeom prst="homePlate">
            <a:avLst/>
          </a:prstGeom>
          <a:solidFill>
            <a:srgbClr val="C2D6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Motivations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987824" y="69269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SIRTA </a:t>
            </a:r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(IPSL)</a:t>
            </a:r>
          </a:p>
          <a:p>
            <a:r>
              <a:rPr lang="fr-FR" dirty="0" err="1" smtClean="0">
                <a:solidFill>
                  <a:schemeClr val="accent6">
                    <a:lumMod val="50000"/>
                  </a:schemeClr>
                </a:solidFill>
              </a:rPr>
              <a:t>Suburban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324944" y="2636912"/>
            <a:ext cx="1454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P2OA </a:t>
            </a:r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(UT3/OMP)</a:t>
            </a:r>
          </a:p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Rural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3536121" y="1304764"/>
            <a:ext cx="516718" cy="3600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3032066" y="2832274"/>
            <a:ext cx="504055" cy="14401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9" cstate="print"/>
          <a:srcRect l="18924" t="10256" r="22993" b="6797"/>
          <a:stretch/>
        </p:blipFill>
        <p:spPr>
          <a:xfrm>
            <a:off x="1475656" y="908720"/>
            <a:ext cx="1440160" cy="1265768"/>
          </a:xfrm>
          <a:prstGeom prst="rect">
            <a:avLst/>
          </a:prstGeom>
          <a:ln w="28575">
            <a:noFill/>
            <a:prstDash val="sysDash"/>
          </a:ln>
        </p:spPr>
      </p:pic>
      <p:pic>
        <p:nvPicPr>
          <p:cNvPr id="42" name="Image 41" descr="LU_p2oa_5km_bi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7584" y="2636912"/>
            <a:ext cx="1486617" cy="1330423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35496" y="1421487"/>
            <a:ext cx="179512" cy="216024"/>
          </a:xfrm>
          <a:prstGeom prst="rect">
            <a:avLst/>
          </a:prstGeom>
          <a:solidFill>
            <a:srgbClr val="EF39D9"/>
          </a:solidFill>
          <a:ln>
            <a:solidFill>
              <a:srgbClr val="EF3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44" name="ZoneTexte 43"/>
          <p:cNvSpPr txBox="1"/>
          <p:nvPr/>
        </p:nvSpPr>
        <p:spPr>
          <a:xfrm>
            <a:off x="179512" y="134947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Urban</a:t>
            </a:r>
            <a:endParaRPr lang="fr-FR" sz="1400" dirty="0"/>
          </a:p>
        </p:txBody>
      </p:sp>
      <p:sp>
        <p:nvSpPr>
          <p:cNvPr id="45" name="Rectangle 44"/>
          <p:cNvSpPr/>
          <p:nvPr/>
        </p:nvSpPr>
        <p:spPr>
          <a:xfrm>
            <a:off x="35496" y="1709519"/>
            <a:ext cx="179512" cy="21602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46" name="ZoneTexte 45"/>
          <p:cNvSpPr txBox="1"/>
          <p:nvPr/>
        </p:nvSpPr>
        <p:spPr>
          <a:xfrm>
            <a:off x="179512" y="163751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Forest</a:t>
            </a:r>
            <a:endParaRPr lang="fr-FR" sz="1400" dirty="0"/>
          </a:p>
        </p:txBody>
      </p:sp>
      <p:sp>
        <p:nvSpPr>
          <p:cNvPr id="47" name="Rectangle 46"/>
          <p:cNvSpPr/>
          <p:nvPr/>
        </p:nvSpPr>
        <p:spPr>
          <a:xfrm>
            <a:off x="35496" y="1997551"/>
            <a:ext cx="179512" cy="2160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48" name="ZoneTexte 47"/>
          <p:cNvSpPr txBox="1"/>
          <p:nvPr/>
        </p:nvSpPr>
        <p:spPr>
          <a:xfrm>
            <a:off x="179512" y="1925543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Grass</a:t>
            </a:r>
          </a:p>
          <a:p>
            <a:r>
              <a:rPr lang="fr-FR" sz="1400" dirty="0" err="1" smtClean="0"/>
              <a:t>Crops</a:t>
            </a:r>
            <a:endParaRPr lang="fr-FR" sz="1400" dirty="0"/>
          </a:p>
        </p:txBody>
      </p:sp>
      <p:sp>
        <p:nvSpPr>
          <p:cNvPr id="49" name="Rectangle 48"/>
          <p:cNvSpPr/>
          <p:nvPr/>
        </p:nvSpPr>
        <p:spPr>
          <a:xfrm>
            <a:off x="35496" y="2276872"/>
            <a:ext cx="179512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50" name="ZoneTexte 49"/>
          <p:cNvSpPr txBox="1"/>
          <p:nvPr/>
        </p:nvSpPr>
        <p:spPr>
          <a:xfrm>
            <a:off x="0" y="898267"/>
            <a:ext cx="133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Land use </a:t>
            </a:r>
            <a:r>
              <a:rPr lang="fr-FR" sz="1400" b="1" dirty="0" err="1" smtClean="0"/>
              <a:t>map</a:t>
            </a:r>
            <a:endParaRPr lang="fr-FR" sz="1400" b="1" dirty="0" smtClean="0"/>
          </a:p>
          <a:p>
            <a:r>
              <a:rPr lang="fr-FR" sz="1400" i="1" dirty="0" smtClean="0"/>
              <a:t>(</a:t>
            </a:r>
            <a:r>
              <a:rPr lang="fr-FR" sz="1400" i="1" dirty="0" err="1" smtClean="0"/>
              <a:t>Sentinel</a:t>
            </a:r>
            <a:r>
              <a:rPr lang="fr-FR" sz="1400" i="1" dirty="0" smtClean="0"/>
              <a:t>-2)</a:t>
            </a:r>
            <a:endParaRPr lang="fr-FR" sz="1400" i="1" dirty="0"/>
          </a:p>
        </p:txBody>
      </p:sp>
      <p:cxnSp>
        <p:nvCxnSpPr>
          <p:cNvPr id="51" name="Connecteur droit avec flèche 50"/>
          <p:cNvCxnSpPr/>
          <p:nvPr/>
        </p:nvCxnSpPr>
        <p:spPr>
          <a:xfrm flipV="1">
            <a:off x="1403648" y="908720"/>
            <a:ext cx="0" cy="129614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1403648" y="2257127"/>
            <a:ext cx="151216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1835696" y="225712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5 km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 rot="16200000">
            <a:off x="837457" y="125888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5 km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3237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962C-ECCF-43AE-B570-9AA7B09E5B2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2022</a:t>
            </a:r>
            <a:endParaRPr lang="en-US"/>
          </a:p>
        </p:txBody>
      </p:sp>
      <p:pic>
        <p:nvPicPr>
          <p:cNvPr id="37" name="Image 36" descr="LOGO_V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4920"/>
            <a:ext cx="2699792" cy="893800"/>
          </a:xfrm>
          <a:prstGeom prst="rect">
            <a:avLst/>
          </a:prstGeom>
        </p:spPr>
      </p:pic>
      <p:sp>
        <p:nvSpPr>
          <p:cNvPr id="38" name="Pentagone 37"/>
          <p:cNvSpPr/>
          <p:nvPr/>
        </p:nvSpPr>
        <p:spPr>
          <a:xfrm>
            <a:off x="4139952" y="0"/>
            <a:ext cx="1944216" cy="692696"/>
          </a:xfrm>
          <a:prstGeom prst="homePlate">
            <a:avLst/>
          </a:prstGeom>
          <a:solidFill>
            <a:srgbClr val="E4E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Means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Pentagone 38"/>
          <p:cNvSpPr/>
          <p:nvPr/>
        </p:nvSpPr>
        <p:spPr>
          <a:xfrm>
            <a:off x="1979712" y="0"/>
            <a:ext cx="2592288" cy="692696"/>
          </a:xfrm>
          <a:prstGeom prst="homePlate">
            <a:avLst/>
          </a:prstGeom>
          <a:solidFill>
            <a:srgbClr val="C2D6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Objectives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Pentagone 39"/>
          <p:cNvSpPr/>
          <p:nvPr/>
        </p:nvSpPr>
        <p:spPr>
          <a:xfrm>
            <a:off x="0" y="0"/>
            <a:ext cx="2339752" cy="692696"/>
          </a:xfrm>
          <a:prstGeom prst="homePlate">
            <a:avLst/>
          </a:prstGeom>
          <a:solidFill>
            <a:srgbClr val="E4E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Motivations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012160" y="980728"/>
            <a:ext cx="29888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3 - Improvement of the L-A models </a:t>
            </a:r>
            <a:r>
              <a:rPr kumimoji="0" lang="en-US" altLang="ja-JP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coupling</a:t>
            </a:r>
            <a:endParaRPr kumimoji="0" lang="en-US" altLang="ja-JP" sz="2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9792" y="1052736"/>
            <a:ext cx="36724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i="1" dirty="0" smtClean="0">
                <a:solidFill>
                  <a:srgbClr val="002060"/>
                </a:solidFill>
              </a:rPr>
              <a:t>2 – </a:t>
            </a:r>
            <a:r>
              <a:rPr lang="en-US" sz="2200" b="1" dirty="0" smtClean="0">
                <a:solidFill>
                  <a:srgbClr val="002060"/>
                </a:solidFill>
              </a:rPr>
              <a:t>Method for model evaluation using long-term measurements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5273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200" b="1" i="1" dirty="0" smtClean="0">
                <a:solidFill>
                  <a:srgbClr val="002060"/>
                </a:solidFill>
              </a:rPr>
              <a:t>1 – Measurement</a:t>
            </a:r>
          </a:p>
          <a:p>
            <a:r>
              <a:rPr lang="en-US" sz="2200" dirty="0" smtClean="0">
                <a:solidFill>
                  <a:srgbClr val="002060"/>
                </a:solidFill>
                <a:sym typeface="Wingdings" pitchFamily="2" charset="2"/>
              </a:rPr>
              <a:t>  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3171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962C-ECCF-43AE-B570-9AA7B09E5B2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2022</a:t>
            </a:r>
            <a:endParaRPr lang="en-US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012160" y="980728"/>
            <a:ext cx="29888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2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3 - Improvement of the L-A models </a:t>
            </a:r>
            <a:r>
              <a:rPr kumimoji="0" lang="en-US" altLang="ja-JP" sz="2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coupling</a:t>
            </a:r>
            <a:endParaRPr kumimoji="0" lang="en-US" altLang="ja-JP" sz="2200" b="0" i="1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Image 36" descr="LOGO_V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4920"/>
            <a:ext cx="2699792" cy="893800"/>
          </a:xfrm>
          <a:prstGeom prst="rect">
            <a:avLst/>
          </a:prstGeom>
        </p:spPr>
      </p:pic>
      <p:sp>
        <p:nvSpPr>
          <p:cNvPr id="38" name="Pentagone 37"/>
          <p:cNvSpPr/>
          <p:nvPr/>
        </p:nvSpPr>
        <p:spPr>
          <a:xfrm>
            <a:off x="4139952" y="0"/>
            <a:ext cx="1944216" cy="692696"/>
          </a:xfrm>
          <a:prstGeom prst="homePlate">
            <a:avLst/>
          </a:prstGeom>
          <a:solidFill>
            <a:srgbClr val="E4E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Means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Pentagone 38"/>
          <p:cNvSpPr/>
          <p:nvPr/>
        </p:nvSpPr>
        <p:spPr>
          <a:xfrm>
            <a:off x="1979712" y="0"/>
            <a:ext cx="2592288" cy="692696"/>
          </a:xfrm>
          <a:prstGeom prst="homePlate">
            <a:avLst/>
          </a:prstGeom>
          <a:solidFill>
            <a:srgbClr val="C2D6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Objectives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Pentagone 39"/>
          <p:cNvSpPr/>
          <p:nvPr/>
        </p:nvSpPr>
        <p:spPr>
          <a:xfrm>
            <a:off x="0" y="0"/>
            <a:ext cx="2339752" cy="692696"/>
          </a:xfrm>
          <a:prstGeom prst="homePlate">
            <a:avLst/>
          </a:prstGeom>
          <a:solidFill>
            <a:srgbClr val="E4E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Motivations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99792" y="1052736"/>
            <a:ext cx="36724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i="1" dirty="0" smtClean="0">
                <a:solidFill>
                  <a:schemeClr val="bg1">
                    <a:lumMod val="50000"/>
                  </a:schemeClr>
                </a:solidFill>
              </a:rPr>
              <a:t>2 –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Method for model evaluation using long-term measurements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105273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200" b="1" i="1" dirty="0" smtClean="0">
                <a:solidFill>
                  <a:srgbClr val="002060"/>
                </a:solidFill>
              </a:rPr>
              <a:t>1 – Measurement</a:t>
            </a:r>
          </a:p>
          <a:p>
            <a:r>
              <a:rPr lang="en-US" sz="2200" dirty="0" smtClean="0">
                <a:solidFill>
                  <a:srgbClr val="002060"/>
                </a:solidFill>
                <a:sym typeface="Wingdings" pitchFamily="2" charset="2"/>
              </a:rPr>
              <a:t>  </a:t>
            </a:r>
            <a:endParaRPr lang="en-US" sz="2200" dirty="0">
              <a:solidFill>
                <a:srgbClr val="00206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35496" y="2996948"/>
            <a:ext cx="7776864" cy="4392492"/>
            <a:chOff x="288032" y="72008"/>
            <a:chExt cx="8244407" cy="4869160"/>
          </a:xfrm>
        </p:grpSpPr>
        <p:grpSp>
          <p:nvGrpSpPr>
            <p:cNvPr id="3" name="Groupe 10"/>
            <p:cNvGrpSpPr/>
            <p:nvPr/>
          </p:nvGrpSpPr>
          <p:grpSpPr>
            <a:xfrm>
              <a:off x="288032" y="72008"/>
              <a:ext cx="8244407" cy="4797148"/>
              <a:chOff x="0" y="0"/>
              <a:chExt cx="8964488" cy="6165307"/>
            </a:xfrm>
          </p:grpSpPr>
          <p:pic>
            <p:nvPicPr>
              <p:cNvPr id="45" name="Image 44" descr="figure_projet.png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7504" y="188641"/>
                <a:ext cx="8856984" cy="5976666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1979712" y="0"/>
                <a:ext cx="6336704" cy="5486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0" y="5085184"/>
                <a:ext cx="4860032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4860032" y="4365104"/>
              <a:ext cx="360040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995936" y="3140968"/>
            <a:ext cx="4248472" cy="38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355976" y="4149080"/>
            <a:ext cx="45720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GOAL # 1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Built reference turbulent heat flux data set for model evaluation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5536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dirty="0" smtClean="0"/>
              <a:t>Patton et al., 2005; Liu et al, 2011; </a:t>
            </a:r>
            <a:r>
              <a:rPr lang="en-GB" i="1" dirty="0" err="1" smtClean="0"/>
              <a:t>Maronga</a:t>
            </a:r>
            <a:r>
              <a:rPr lang="en-GB" i="1" dirty="0" smtClean="0"/>
              <a:t> and </a:t>
            </a:r>
            <a:r>
              <a:rPr lang="en-GB" i="1" dirty="0" err="1" smtClean="0"/>
              <a:t>Raasch</a:t>
            </a:r>
            <a:r>
              <a:rPr lang="en-GB" i="1" dirty="0" smtClean="0"/>
              <a:t>, 2013; </a:t>
            </a:r>
            <a:r>
              <a:rPr lang="en-GB" i="1" dirty="0" err="1" smtClean="0"/>
              <a:t>Cuxart</a:t>
            </a:r>
            <a:r>
              <a:rPr lang="en-GB" i="1" dirty="0" smtClean="0"/>
              <a:t> et al., 2016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788024" y="6237312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err="1" smtClean="0"/>
              <a:t>Bou-Zeid</a:t>
            </a:r>
            <a:r>
              <a:rPr lang="en-GB" i="1" dirty="0" smtClean="0"/>
              <a:t> et al., 2020</a:t>
            </a:r>
            <a:endParaRPr lang="fr-FR" dirty="0"/>
          </a:p>
        </p:txBody>
      </p:sp>
    </p:spTree>
  </p:cSld>
  <p:clrMapOvr>
    <a:masterClrMapping/>
  </p:clrMapOvr>
  <p:transition advTm="3171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962C-ECCF-43AE-B570-9AA7B09E5B2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2022</a:t>
            </a:r>
            <a:endParaRPr lang="en-US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012160" y="980728"/>
            <a:ext cx="29888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2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3 - Improvement of the L-A models </a:t>
            </a:r>
            <a:r>
              <a:rPr kumimoji="0" lang="en-US" altLang="ja-JP" sz="2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coupling</a:t>
            </a:r>
            <a:endParaRPr kumimoji="0" lang="en-US" altLang="ja-JP" sz="2200" b="0" i="1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Image 36" descr="LOGO_V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4920"/>
            <a:ext cx="2699792" cy="893800"/>
          </a:xfrm>
          <a:prstGeom prst="rect">
            <a:avLst/>
          </a:prstGeom>
        </p:spPr>
      </p:pic>
      <p:sp>
        <p:nvSpPr>
          <p:cNvPr id="38" name="Pentagone 37"/>
          <p:cNvSpPr/>
          <p:nvPr/>
        </p:nvSpPr>
        <p:spPr>
          <a:xfrm>
            <a:off x="4139952" y="0"/>
            <a:ext cx="1944216" cy="692696"/>
          </a:xfrm>
          <a:prstGeom prst="homePlate">
            <a:avLst/>
          </a:prstGeom>
          <a:solidFill>
            <a:srgbClr val="E4E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Means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Pentagone 38"/>
          <p:cNvSpPr/>
          <p:nvPr/>
        </p:nvSpPr>
        <p:spPr>
          <a:xfrm>
            <a:off x="1979712" y="0"/>
            <a:ext cx="2592288" cy="692696"/>
          </a:xfrm>
          <a:prstGeom prst="homePlate">
            <a:avLst/>
          </a:prstGeom>
          <a:solidFill>
            <a:srgbClr val="C2D6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Objectives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Pentagone 39"/>
          <p:cNvSpPr/>
          <p:nvPr/>
        </p:nvSpPr>
        <p:spPr>
          <a:xfrm>
            <a:off x="0" y="0"/>
            <a:ext cx="2339752" cy="692696"/>
          </a:xfrm>
          <a:prstGeom prst="homePlate">
            <a:avLst/>
          </a:prstGeom>
          <a:solidFill>
            <a:srgbClr val="E4E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Motivations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27784" y="1052736"/>
            <a:ext cx="36724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i="1" dirty="0" smtClean="0">
                <a:solidFill>
                  <a:srgbClr val="002060"/>
                </a:solidFill>
              </a:rPr>
              <a:t>2 – </a:t>
            </a:r>
            <a:r>
              <a:rPr lang="en-US" sz="2200" b="1" dirty="0" smtClean="0">
                <a:solidFill>
                  <a:srgbClr val="002060"/>
                </a:solidFill>
              </a:rPr>
              <a:t>Method for model evaluation using long-term measurements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105273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200" b="1" i="1" dirty="0" smtClean="0">
                <a:solidFill>
                  <a:schemeClr val="bg1">
                    <a:lumMod val="50000"/>
                  </a:schemeClr>
                </a:solidFill>
              </a:rPr>
              <a:t>1 – Measurement</a:t>
            </a:r>
          </a:p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 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35496" y="2996948"/>
            <a:ext cx="7776864" cy="4392492"/>
            <a:chOff x="288032" y="72008"/>
            <a:chExt cx="8244407" cy="4869160"/>
          </a:xfrm>
        </p:grpSpPr>
        <p:grpSp>
          <p:nvGrpSpPr>
            <p:cNvPr id="3" name="Groupe 10"/>
            <p:cNvGrpSpPr/>
            <p:nvPr/>
          </p:nvGrpSpPr>
          <p:grpSpPr>
            <a:xfrm>
              <a:off x="288032" y="72008"/>
              <a:ext cx="8244407" cy="4797148"/>
              <a:chOff x="0" y="0"/>
              <a:chExt cx="8964488" cy="6165307"/>
            </a:xfrm>
          </p:grpSpPr>
          <p:pic>
            <p:nvPicPr>
              <p:cNvPr id="45" name="Image 44" descr="figure_projet.png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7504" y="188641"/>
                <a:ext cx="8856984" cy="5976666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1979712" y="0"/>
                <a:ext cx="6336704" cy="5486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0" y="5085184"/>
                <a:ext cx="4860032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4860032" y="4365104"/>
              <a:ext cx="360040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411760" y="2132856"/>
            <a:ext cx="345638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GOAL #2</a:t>
            </a:r>
          </a:p>
          <a:p>
            <a:pPr algn="ctr"/>
            <a:r>
              <a:rPr lang="en-US" b="1" dirty="0" smtClean="0"/>
              <a:t>Provide Dataset and Methodology to diagnose the reasons for bias</a:t>
            </a:r>
            <a:endParaRPr lang="en-US" b="1" dirty="0"/>
          </a:p>
        </p:txBody>
      </p:sp>
    </p:spTree>
  </p:cSld>
  <p:clrMapOvr>
    <a:masterClrMapping/>
  </p:clrMapOvr>
  <p:transition advTm="3171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2420888"/>
            <a:ext cx="611560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à coins arrondis 92"/>
          <p:cNvSpPr/>
          <p:nvPr/>
        </p:nvSpPr>
        <p:spPr>
          <a:xfrm>
            <a:off x="4427984" y="2204864"/>
            <a:ext cx="4536504" cy="2520280"/>
          </a:xfrm>
          <a:prstGeom prst="roundRect">
            <a:avLst/>
          </a:prstGeom>
          <a:solidFill>
            <a:srgbClr val="E4E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à coins arrondis 93"/>
          <p:cNvSpPr/>
          <p:nvPr/>
        </p:nvSpPr>
        <p:spPr>
          <a:xfrm>
            <a:off x="4427984" y="3933056"/>
            <a:ext cx="4608512" cy="2736304"/>
          </a:xfrm>
          <a:prstGeom prst="roundRect">
            <a:avLst/>
          </a:prstGeom>
          <a:solidFill>
            <a:srgbClr val="99BA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à coins arrondis 68"/>
          <p:cNvSpPr/>
          <p:nvPr/>
        </p:nvSpPr>
        <p:spPr>
          <a:xfrm>
            <a:off x="7476102" y="2708920"/>
            <a:ext cx="1224136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à coins arrondis 53"/>
          <p:cNvSpPr/>
          <p:nvPr/>
        </p:nvSpPr>
        <p:spPr>
          <a:xfrm>
            <a:off x="4644008" y="2664296"/>
            <a:ext cx="2328038" cy="620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962C-ECCF-43AE-B570-9AA7B09E5B2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012160" y="980728"/>
            <a:ext cx="29888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2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3 - Improvement of the L-A models </a:t>
            </a:r>
            <a:r>
              <a:rPr kumimoji="0" lang="en-US" altLang="ja-JP" sz="2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coupling</a:t>
            </a:r>
            <a:endParaRPr kumimoji="0" lang="en-US" altLang="ja-JP" sz="2200" b="0" i="1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Image 36" descr="LOGO_V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4920"/>
            <a:ext cx="2699792" cy="893800"/>
          </a:xfrm>
          <a:prstGeom prst="rect">
            <a:avLst/>
          </a:prstGeom>
        </p:spPr>
      </p:pic>
      <p:sp>
        <p:nvSpPr>
          <p:cNvPr id="38" name="Pentagone 37"/>
          <p:cNvSpPr/>
          <p:nvPr/>
        </p:nvSpPr>
        <p:spPr>
          <a:xfrm>
            <a:off x="4139952" y="0"/>
            <a:ext cx="1944216" cy="692696"/>
          </a:xfrm>
          <a:prstGeom prst="homePlate">
            <a:avLst/>
          </a:prstGeom>
          <a:solidFill>
            <a:srgbClr val="E4E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Means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Pentagone 38"/>
          <p:cNvSpPr/>
          <p:nvPr/>
        </p:nvSpPr>
        <p:spPr>
          <a:xfrm>
            <a:off x="1979712" y="0"/>
            <a:ext cx="2592288" cy="692696"/>
          </a:xfrm>
          <a:prstGeom prst="homePlate">
            <a:avLst/>
          </a:prstGeom>
          <a:solidFill>
            <a:srgbClr val="C2D6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Objectives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Pentagone 39"/>
          <p:cNvSpPr/>
          <p:nvPr/>
        </p:nvSpPr>
        <p:spPr>
          <a:xfrm>
            <a:off x="0" y="0"/>
            <a:ext cx="2339752" cy="692696"/>
          </a:xfrm>
          <a:prstGeom prst="homePlate">
            <a:avLst/>
          </a:prstGeom>
          <a:solidFill>
            <a:srgbClr val="E4E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Motivations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27784" y="1052736"/>
            <a:ext cx="36724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i="1" dirty="0" smtClean="0">
                <a:solidFill>
                  <a:srgbClr val="002060"/>
                </a:solidFill>
              </a:rPr>
              <a:t>2 – </a:t>
            </a:r>
            <a:r>
              <a:rPr lang="en-US" sz="2200" b="1" dirty="0" smtClean="0">
                <a:solidFill>
                  <a:srgbClr val="002060"/>
                </a:solidFill>
              </a:rPr>
              <a:t>Method for model evaluation using long-term measurements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105273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200" b="1" i="1" dirty="0" smtClean="0">
                <a:solidFill>
                  <a:schemeClr val="bg1">
                    <a:lumMod val="50000"/>
                  </a:schemeClr>
                </a:solidFill>
              </a:rPr>
              <a:t>1 – Measurement</a:t>
            </a:r>
          </a:p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 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72008" y="2109889"/>
            <a:ext cx="4114012" cy="2687263"/>
            <a:chOff x="72008" y="2801175"/>
            <a:chExt cx="3275856" cy="2181223"/>
          </a:xfrm>
        </p:grpSpPr>
        <p:pic>
          <p:nvPicPr>
            <p:cNvPr id="22" name="Image2"/>
            <p:cNvPicPr/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179512" y="2852936"/>
              <a:ext cx="2952328" cy="2016224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>
              <a:off x="386961" y="2801175"/>
              <a:ext cx="2866883" cy="2997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70C0"/>
                  </a:solidFill>
                </a:rPr>
                <a:t>WRF </a:t>
              </a:r>
              <a:r>
                <a:rPr lang="fr-FR" dirty="0" err="1" smtClean="0">
                  <a:solidFill>
                    <a:srgbClr val="0070C0"/>
                  </a:solidFill>
                </a:rPr>
                <a:t>Simulated</a:t>
              </a:r>
              <a:r>
                <a:rPr lang="fr-FR" dirty="0" smtClean="0">
                  <a:solidFill>
                    <a:srgbClr val="0070C0"/>
                  </a:solidFill>
                </a:rPr>
                <a:t> H </a:t>
              </a:r>
              <a:r>
                <a:rPr lang="fr-FR" dirty="0" smtClean="0"/>
                <a:t>– </a:t>
              </a:r>
              <a:r>
                <a:rPr lang="fr-FR" dirty="0" err="1" smtClean="0">
                  <a:solidFill>
                    <a:srgbClr val="FF0000"/>
                  </a:solidFill>
                </a:rPr>
                <a:t>Observed</a:t>
              </a:r>
              <a:r>
                <a:rPr lang="fr-FR" dirty="0" smtClean="0">
                  <a:solidFill>
                    <a:srgbClr val="FF0000"/>
                  </a:solidFill>
                </a:rPr>
                <a:t> H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23528" y="4643844"/>
              <a:ext cx="302433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12 </a:t>
              </a:r>
              <a:r>
                <a:rPr lang="fr-FR" sz="1600" dirty="0" err="1" smtClean="0"/>
                <a:t>days</a:t>
              </a:r>
              <a:r>
                <a:rPr lang="fr-FR" sz="1600" dirty="0" smtClean="0"/>
                <a:t> of BLLAST </a:t>
              </a:r>
              <a:r>
                <a:rPr lang="fr-FR" sz="1600" dirty="0" err="1" smtClean="0"/>
                <a:t>campaign</a:t>
              </a:r>
              <a:endParaRPr lang="fr-FR" sz="1600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100273" y="3429000"/>
              <a:ext cx="458700" cy="2498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16024" y="4005064"/>
              <a:ext cx="32352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23728" y="3068960"/>
              <a:ext cx="72008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144016" y="3696539"/>
              <a:ext cx="395536" cy="2498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chemeClr val="bg1">
                      <a:lumMod val="50000"/>
                    </a:schemeClr>
                  </a:solidFill>
                </a:rPr>
                <a:t>50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72008" y="3140968"/>
              <a:ext cx="4675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chemeClr val="bg1">
                      <a:lumMod val="50000"/>
                    </a:schemeClr>
                  </a:solidFill>
                </a:rPr>
                <a:t>150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108520" y="4273351"/>
              <a:ext cx="4310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chemeClr val="bg1">
                      <a:lumMod val="50000"/>
                    </a:schemeClr>
                  </a:solidFill>
                </a:rPr>
                <a:t>-50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79512" y="4509120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Google Shape;524;p20"/>
          <p:cNvSpPr txBox="1">
            <a:spLocks/>
          </p:cNvSpPr>
          <p:nvPr/>
        </p:nvSpPr>
        <p:spPr>
          <a:xfrm>
            <a:off x="5243854" y="2132856"/>
            <a:ext cx="3864650" cy="90667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 Training </a:t>
            </a:r>
            <a:r>
              <a:rPr kumimoji="0" lang="fr-FR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fr-FR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Observations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595782" y="263691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C00000"/>
                </a:solidFill>
              </a:rPr>
              <a:t>Observed</a:t>
            </a:r>
            <a:endParaRPr lang="fr-FR" dirty="0" smtClean="0">
              <a:solidFill>
                <a:srgbClr val="C00000"/>
              </a:solidFill>
            </a:endParaRPr>
          </a:p>
          <a:p>
            <a:pPr algn="ctr"/>
            <a:r>
              <a:rPr lang="fr-FR" dirty="0" err="1" smtClean="0">
                <a:solidFill>
                  <a:srgbClr val="C00000"/>
                </a:solidFill>
              </a:rPr>
              <a:t>meteorological</a:t>
            </a:r>
            <a:r>
              <a:rPr lang="fr-FR" dirty="0" smtClean="0">
                <a:solidFill>
                  <a:srgbClr val="C00000"/>
                </a:solidFill>
              </a:rPr>
              <a:t> data</a:t>
            </a:r>
            <a:endParaRPr lang="fr-FR" dirty="0">
              <a:solidFill>
                <a:srgbClr val="C00000"/>
              </a:solidFill>
            </a:endParaRPr>
          </a:p>
        </p:txBody>
      </p:sp>
      <p:grpSp>
        <p:nvGrpSpPr>
          <p:cNvPr id="56" name="Groupe 55"/>
          <p:cNvGrpSpPr/>
          <p:nvPr/>
        </p:nvGrpSpPr>
        <p:grpSpPr>
          <a:xfrm>
            <a:off x="5364086" y="3967894"/>
            <a:ext cx="3240362" cy="613236"/>
            <a:chOff x="1907704" y="5589236"/>
            <a:chExt cx="1002969" cy="648076"/>
          </a:xfrm>
        </p:grpSpPr>
        <p:sp>
          <p:nvSpPr>
            <p:cNvPr id="55" name="Rectangle à coins arrondis 54"/>
            <p:cNvSpPr/>
            <p:nvPr/>
          </p:nvSpPr>
          <p:spPr>
            <a:xfrm>
              <a:off x="1907704" y="5589240"/>
              <a:ext cx="936104" cy="64807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1929993" y="5589236"/>
              <a:ext cx="980680" cy="39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ANN </a:t>
              </a:r>
              <a:r>
                <a:rPr lang="fr-FR" dirty="0" err="1" smtClean="0"/>
                <a:t>trained</a:t>
              </a:r>
              <a:r>
                <a:rPr lang="fr-FR" dirty="0" smtClean="0"/>
                <a:t> </a:t>
              </a:r>
              <a:r>
                <a:rPr lang="fr-FR" dirty="0" err="1" smtClean="0"/>
                <a:t>with</a:t>
              </a:r>
              <a:r>
                <a:rPr lang="fr-FR" dirty="0" smtClean="0"/>
                <a:t> observations</a:t>
              </a:r>
              <a:endParaRPr lang="fr-FR" dirty="0"/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7476102" y="263691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C00000"/>
                </a:solidFill>
              </a:rPr>
              <a:t>Observed</a:t>
            </a:r>
            <a:r>
              <a:rPr lang="fr-FR" dirty="0" smtClean="0">
                <a:solidFill>
                  <a:srgbClr val="C00000"/>
                </a:solidFill>
              </a:rPr>
              <a:t> H</a:t>
            </a:r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58" name="Connecteur droit avec flèche 57"/>
          <p:cNvCxnSpPr>
            <a:stCxn id="54" idx="2"/>
          </p:cNvCxnSpPr>
          <p:nvPr/>
        </p:nvCxnSpPr>
        <p:spPr>
          <a:xfrm>
            <a:off x="5808027" y="3284984"/>
            <a:ext cx="803979" cy="57606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>
            <a:stCxn id="69" idx="2"/>
          </p:cNvCxnSpPr>
          <p:nvPr/>
        </p:nvCxnSpPr>
        <p:spPr>
          <a:xfrm flipH="1">
            <a:off x="7692126" y="3212976"/>
            <a:ext cx="396044" cy="57606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Google Shape;524;p20"/>
          <p:cNvSpPr txBox="1">
            <a:spLocks/>
          </p:cNvSpPr>
          <p:nvPr/>
        </p:nvSpPr>
        <p:spPr>
          <a:xfrm>
            <a:off x="4955822" y="5951322"/>
            <a:ext cx="3864650" cy="906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  <a:tabLst/>
              <a:defRPr/>
            </a:pPr>
            <a:r>
              <a:rPr kumimoji="0" lang="fr-FR" b="1" i="0" u="sng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ANN </a:t>
            </a:r>
            <a:r>
              <a:rPr kumimoji="0" lang="fr-FR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applied</a:t>
            </a:r>
            <a:r>
              <a:rPr kumimoji="0" lang="fr-FR" b="1" i="0" u="sng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 to WRF</a:t>
            </a:r>
            <a:r>
              <a:rPr kumimoji="0" lang="fr-FR" b="1" i="0" u="sng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 MTO data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6684014" y="27089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&amp;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1" name="Rectangle à coins arrondis 80"/>
          <p:cNvSpPr/>
          <p:nvPr/>
        </p:nvSpPr>
        <p:spPr>
          <a:xfrm>
            <a:off x="6516216" y="5256584"/>
            <a:ext cx="2376264" cy="620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>
            <a:off x="6660232" y="522920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WRF</a:t>
            </a:r>
          </a:p>
          <a:p>
            <a:pPr algn="ctr"/>
            <a:r>
              <a:rPr lang="fr-FR" dirty="0" err="1" smtClean="0">
                <a:solidFill>
                  <a:srgbClr val="0070C0"/>
                </a:solidFill>
              </a:rPr>
              <a:t>meteorological</a:t>
            </a:r>
            <a:r>
              <a:rPr lang="fr-FR" dirty="0" smtClean="0">
                <a:solidFill>
                  <a:srgbClr val="0070C0"/>
                </a:solidFill>
              </a:rPr>
              <a:t> data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83" name="Connecteur droit avec flèche 82"/>
          <p:cNvCxnSpPr>
            <a:stCxn id="82" idx="0"/>
          </p:cNvCxnSpPr>
          <p:nvPr/>
        </p:nvCxnSpPr>
        <p:spPr>
          <a:xfrm flipH="1" flipV="1">
            <a:off x="7092280" y="4653136"/>
            <a:ext cx="684076" cy="57606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 flipH="1">
            <a:off x="5724128" y="4653136"/>
            <a:ext cx="720080" cy="57606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à coins arrondis 90"/>
          <p:cNvSpPr/>
          <p:nvPr/>
        </p:nvSpPr>
        <p:spPr>
          <a:xfrm>
            <a:off x="4644008" y="5256584"/>
            <a:ext cx="1656184" cy="620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ZoneTexte 91"/>
          <p:cNvSpPr txBox="1"/>
          <p:nvPr/>
        </p:nvSpPr>
        <p:spPr>
          <a:xfrm>
            <a:off x="4283968" y="522920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WRF_ANN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H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95" name="Flèche droite 94"/>
          <p:cNvSpPr/>
          <p:nvPr/>
        </p:nvSpPr>
        <p:spPr>
          <a:xfrm>
            <a:off x="3779912" y="3068960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7" name="Image12"/>
          <p:cNvPicPr/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79512" y="4293096"/>
            <a:ext cx="3744416" cy="2564904"/>
          </a:xfrm>
          <a:prstGeom prst="rect">
            <a:avLst/>
          </a:prstGeom>
        </p:spPr>
      </p:pic>
      <p:sp>
        <p:nvSpPr>
          <p:cNvPr id="98" name="ZoneTexte 97"/>
          <p:cNvSpPr txBox="1"/>
          <p:nvPr/>
        </p:nvSpPr>
        <p:spPr>
          <a:xfrm>
            <a:off x="467544" y="4427820"/>
            <a:ext cx="3240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WRF </a:t>
            </a:r>
            <a:r>
              <a:rPr lang="fr-FR" dirty="0" err="1" smtClean="0">
                <a:solidFill>
                  <a:srgbClr val="0070C0"/>
                </a:solidFill>
              </a:rPr>
              <a:t>Simulated</a:t>
            </a:r>
            <a:r>
              <a:rPr lang="fr-FR" dirty="0" smtClean="0">
                <a:solidFill>
                  <a:srgbClr val="0070C0"/>
                </a:solidFill>
              </a:rPr>
              <a:t> H </a:t>
            </a:r>
            <a:r>
              <a:rPr lang="fr-FR" dirty="0" smtClean="0"/>
              <a:t>– </a:t>
            </a:r>
            <a:r>
              <a:rPr lang="fr-FR" dirty="0" smtClean="0">
                <a:solidFill>
                  <a:srgbClr val="FF0000"/>
                </a:solidFill>
              </a:rPr>
              <a:t>WRF_ANN H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6" name="Flèche droite 95"/>
          <p:cNvSpPr/>
          <p:nvPr/>
        </p:nvSpPr>
        <p:spPr>
          <a:xfrm rot="10800000">
            <a:off x="3707904" y="5157192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ZoneTexte 98"/>
          <p:cNvSpPr txBox="1"/>
          <p:nvPr/>
        </p:nvSpPr>
        <p:spPr>
          <a:xfrm>
            <a:off x="179512" y="5013176"/>
            <a:ext cx="4675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100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216024" y="4725144"/>
            <a:ext cx="4675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150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217040" y="6073551"/>
            <a:ext cx="4310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-50</a:t>
            </a:r>
          </a:p>
        </p:txBody>
      </p:sp>
      <p:sp>
        <p:nvSpPr>
          <p:cNvPr id="105" name="ZoneTexte 104"/>
          <p:cNvSpPr txBox="1"/>
          <p:nvPr/>
        </p:nvSpPr>
        <p:spPr>
          <a:xfrm>
            <a:off x="216024" y="5713511"/>
            <a:ext cx="3955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106" name="ZoneTexte 105"/>
          <p:cNvSpPr txBox="1"/>
          <p:nvPr/>
        </p:nvSpPr>
        <p:spPr>
          <a:xfrm>
            <a:off x="-36512" y="5373216"/>
            <a:ext cx="6835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50</a:t>
            </a:r>
          </a:p>
        </p:txBody>
      </p:sp>
    </p:spTree>
  </p:cSld>
  <p:clrMapOvr>
    <a:masterClrMapping/>
  </p:clrMapOvr>
  <p:transition advTm="3171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e 30"/>
          <p:cNvGrpSpPr/>
          <p:nvPr/>
        </p:nvGrpSpPr>
        <p:grpSpPr>
          <a:xfrm>
            <a:off x="35496" y="2996952"/>
            <a:ext cx="7776864" cy="4392488"/>
            <a:chOff x="35496" y="476672"/>
            <a:chExt cx="7776864" cy="4392488"/>
          </a:xfrm>
        </p:grpSpPr>
        <p:grpSp>
          <p:nvGrpSpPr>
            <p:cNvPr id="50" name="Groupe 13"/>
            <p:cNvGrpSpPr/>
            <p:nvPr/>
          </p:nvGrpSpPr>
          <p:grpSpPr>
            <a:xfrm>
              <a:off x="35496" y="476672"/>
              <a:ext cx="7776864" cy="4392488"/>
              <a:chOff x="288032" y="72008"/>
              <a:chExt cx="8244408" cy="4869160"/>
            </a:xfrm>
          </p:grpSpPr>
          <p:grpSp>
            <p:nvGrpSpPr>
              <p:cNvPr id="58" name="Groupe 57"/>
              <p:cNvGrpSpPr/>
              <p:nvPr/>
            </p:nvGrpSpPr>
            <p:grpSpPr>
              <a:xfrm>
                <a:off x="288032" y="72008"/>
                <a:ext cx="8244408" cy="4797152"/>
                <a:chOff x="0" y="0"/>
                <a:chExt cx="8964488" cy="6165304"/>
              </a:xfrm>
            </p:grpSpPr>
            <p:pic>
              <p:nvPicPr>
                <p:cNvPr id="60" name="Image 59" descr="figure_projet.png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07504" y="188640"/>
                  <a:ext cx="8856984" cy="5976664"/>
                </a:xfrm>
                <a:prstGeom prst="rect">
                  <a:avLst/>
                </a:prstGeom>
              </p:spPr>
            </p:pic>
            <p:sp>
              <p:nvSpPr>
                <p:cNvPr id="61" name="Rectangle 60"/>
                <p:cNvSpPr/>
                <p:nvPr/>
              </p:nvSpPr>
              <p:spPr>
                <a:xfrm>
                  <a:off x="1979712" y="0"/>
                  <a:ext cx="6336704" cy="5486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0" y="5085184"/>
                  <a:ext cx="4860032" cy="8640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9" name="Rectangle 58"/>
              <p:cNvSpPr/>
              <p:nvPr/>
            </p:nvSpPr>
            <p:spPr>
              <a:xfrm>
                <a:off x="4860032" y="4365104"/>
                <a:ext cx="3600400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23"/>
            <p:cNvGrpSpPr/>
            <p:nvPr/>
          </p:nvGrpSpPr>
          <p:grpSpPr>
            <a:xfrm>
              <a:off x="5890397" y="1772816"/>
              <a:ext cx="939600" cy="899280"/>
              <a:chOff x="2407320" y="4327560"/>
              <a:chExt cx="876960" cy="899280"/>
            </a:xfrm>
          </p:grpSpPr>
          <p:sp>
            <p:nvSpPr>
              <p:cNvPr id="55" name="CustomShape 24"/>
              <p:cNvSpPr/>
              <p:nvPr/>
            </p:nvSpPr>
            <p:spPr>
              <a:xfrm>
                <a:off x="2407320" y="4437000"/>
                <a:ext cx="748080" cy="687240"/>
              </a:xfrm>
              <a:prstGeom prst="pie">
                <a:avLst>
                  <a:gd name="adj1" fmla="val 5467160"/>
                  <a:gd name="adj2" fmla="val 16200000"/>
                </a:avLst>
              </a:prstGeom>
              <a:solidFill>
                <a:srgbClr val="0070C0"/>
              </a:solidFill>
              <a:ln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6" name="CustomShape 25"/>
              <p:cNvSpPr/>
              <p:nvPr/>
            </p:nvSpPr>
            <p:spPr>
              <a:xfrm rot="6343800">
                <a:off x="2495880" y="4439160"/>
                <a:ext cx="707760" cy="703080"/>
              </a:xfrm>
              <a:prstGeom prst="pie">
                <a:avLst>
                  <a:gd name="adj1" fmla="val 9881592"/>
                  <a:gd name="adj2" fmla="val 15409655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7" name="CustomShape 26"/>
              <p:cNvSpPr/>
              <p:nvPr/>
            </p:nvSpPr>
            <p:spPr>
              <a:xfrm rot="5217000">
                <a:off x="2551680" y="4490640"/>
                <a:ext cx="593640" cy="709920"/>
              </a:xfrm>
              <a:prstGeom prst="pie">
                <a:avLst>
                  <a:gd name="adj1" fmla="val 16481099"/>
                  <a:gd name="adj2" fmla="val 264624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52" name="CustomShape 28"/>
            <p:cNvSpPr/>
            <p:nvPr/>
          </p:nvSpPr>
          <p:spPr>
            <a:xfrm>
              <a:off x="6369522" y="1980896"/>
              <a:ext cx="462471" cy="2577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fr-FR" sz="1100" b="0" strike="noStrike" spc="-1" dirty="0">
                  <a:solidFill>
                    <a:srgbClr val="000000"/>
                  </a:solidFill>
                  <a:latin typeface="Calibri"/>
                </a:rPr>
                <a:t>25%</a:t>
              </a:r>
              <a:endParaRPr lang="fr-FR" sz="1100" b="0" strike="noStrike" spc="-1" dirty="0">
                <a:latin typeface="Arial"/>
              </a:endParaRPr>
            </a:p>
          </p:txBody>
        </p:sp>
        <p:sp>
          <p:nvSpPr>
            <p:cNvPr id="53" name="CustomShape 29"/>
            <p:cNvSpPr/>
            <p:nvPr/>
          </p:nvSpPr>
          <p:spPr>
            <a:xfrm>
              <a:off x="6369522" y="2242256"/>
              <a:ext cx="462471" cy="2577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fr-FR" sz="1100" b="0" strike="noStrike" spc="-1" dirty="0">
                  <a:solidFill>
                    <a:srgbClr val="000000"/>
                  </a:solidFill>
                  <a:latin typeface="Calibri"/>
                </a:rPr>
                <a:t>25%</a:t>
              </a:r>
              <a:endParaRPr lang="fr-FR" sz="1100" b="0" strike="noStrike" spc="-1" dirty="0">
                <a:latin typeface="Arial"/>
              </a:endParaRPr>
            </a:p>
          </p:txBody>
        </p:sp>
        <p:sp>
          <p:nvSpPr>
            <p:cNvPr id="54" name="Ellipse 53"/>
            <p:cNvSpPr/>
            <p:nvPr/>
          </p:nvSpPr>
          <p:spPr>
            <a:xfrm>
              <a:off x="4932040" y="1628800"/>
              <a:ext cx="2160240" cy="115212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962C-ECCF-43AE-B570-9AA7B09E5B2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EGU 2022</a:t>
            </a:r>
            <a:endParaRPr lang="en-US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012160" y="980728"/>
            <a:ext cx="29888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2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3 - Improvement of the L-A models </a:t>
            </a:r>
            <a:r>
              <a:rPr kumimoji="0" lang="en-US" altLang="ja-JP" sz="2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coupling</a:t>
            </a:r>
            <a:endParaRPr kumimoji="0" lang="en-US" altLang="ja-JP" sz="22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40152" y="1772816"/>
            <a:ext cx="2999390" cy="1425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GOAL #3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Try these improvements on numerical weather and climate models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7" name="Image 36" descr="LOGO_V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4920"/>
            <a:ext cx="2699792" cy="893800"/>
          </a:xfrm>
          <a:prstGeom prst="rect">
            <a:avLst/>
          </a:prstGeom>
        </p:spPr>
      </p:pic>
      <p:sp>
        <p:nvSpPr>
          <p:cNvPr id="38" name="Pentagone 37"/>
          <p:cNvSpPr/>
          <p:nvPr/>
        </p:nvSpPr>
        <p:spPr>
          <a:xfrm>
            <a:off x="4139952" y="0"/>
            <a:ext cx="1944216" cy="692696"/>
          </a:xfrm>
          <a:prstGeom prst="homePlate">
            <a:avLst/>
          </a:prstGeom>
          <a:solidFill>
            <a:srgbClr val="E4E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Means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Pentagone 38"/>
          <p:cNvSpPr/>
          <p:nvPr/>
        </p:nvSpPr>
        <p:spPr>
          <a:xfrm>
            <a:off x="1979712" y="0"/>
            <a:ext cx="2592288" cy="692696"/>
          </a:xfrm>
          <a:prstGeom prst="homePlate">
            <a:avLst/>
          </a:prstGeom>
          <a:solidFill>
            <a:srgbClr val="C2D6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Objectives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Pentagone 39"/>
          <p:cNvSpPr/>
          <p:nvPr/>
        </p:nvSpPr>
        <p:spPr>
          <a:xfrm>
            <a:off x="0" y="0"/>
            <a:ext cx="2339752" cy="692696"/>
          </a:xfrm>
          <a:prstGeom prst="homePlate">
            <a:avLst/>
          </a:prstGeom>
          <a:solidFill>
            <a:srgbClr val="E4E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Motivations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27784" y="1052736"/>
            <a:ext cx="36724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i="1" dirty="0" smtClean="0">
                <a:solidFill>
                  <a:schemeClr val="bg1">
                    <a:lumMod val="50000"/>
                  </a:schemeClr>
                </a:solidFill>
              </a:rPr>
              <a:t>2 –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Method for model evaluation using long-term measurements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105273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200" b="1" i="1" dirty="0" smtClean="0">
                <a:solidFill>
                  <a:schemeClr val="bg1">
                    <a:lumMod val="50000"/>
                  </a:schemeClr>
                </a:solidFill>
              </a:rPr>
              <a:t>1 – Measurement</a:t>
            </a:r>
          </a:p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 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3171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4221088"/>
            <a:ext cx="9144000" cy="2636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0" y="836712"/>
            <a:ext cx="9144000" cy="3384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/>
          <p:cNvSpPr>
            <a:spLocks noGrp="1"/>
          </p:cNvSpPr>
          <p:nvPr>
            <p:ph type="ctrTitle"/>
          </p:nvPr>
        </p:nvSpPr>
        <p:spPr>
          <a:xfrm>
            <a:off x="0" y="1124744"/>
            <a:ext cx="4932040" cy="620688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Permanent Observations</a:t>
            </a:r>
            <a:b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~ 10 years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240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5364088" y="1412776"/>
            <a:ext cx="3779912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Enhanced Observations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~ 1 year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" name="Image 19" descr="ICOS_logo_rgb_regul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628800"/>
            <a:ext cx="813275" cy="502831"/>
          </a:xfrm>
          <a:prstGeom prst="rect">
            <a:avLst/>
          </a:prstGeom>
        </p:spPr>
      </p:pic>
      <p:pic>
        <p:nvPicPr>
          <p:cNvPr id="27" name="Image 26" descr="Actris-F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00808"/>
            <a:ext cx="971774" cy="593343"/>
          </a:xfrm>
          <a:prstGeom prst="rect">
            <a:avLst/>
          </a:prstGeom>
        </p:spPr>
      </p:pic>
      <p:pic>
        <p:nvPicPr>
          <p:cNvPr id="33" name="Image 32" descr="LOGO_V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4920"/>
            <a:ext cx="2699792" cy="893800"/>
          </a:xfrm>
          <a:prstGeom prst="rect">
            <a:avLst/>
          </a:prstGeom>
        </p:spPr>
      </p:pic>
      <p:sp>
        <p:nvSpPr>
          <p:cNvPr id="34" name="Pentagone 33"/>
          <p:cNvSpPr/>
          <p:nvPr/>
        </p:nvSpPr>
        <p:spPr>
          <a:xfrm>
            <a:off x="4139952" y="0"/>
            <a:ext cx="1944216" cy="692696"/>
          </a:xfrm>
          <a:prstGeom prst="homePlate">
            <a:avLst/>
          </a:prstGeom>
          <a:solidFill>
            <a:srgbClr val="C2D6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Means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Pentagone 34"/>
          <p:cNvSpPr/>
          <p:nvPr/>
        </p:nvSpPr>
        <p:spPr>
          <a:xfrm>
            <a:off x="1979712" y="0"/>
            <a:ext cx="2592288" cy="692696"/>
          </a:xfrm>
          <a:prstGeom prst="homePlate">
            <a:avLst/>
          </a:prstGeom>
          <a:solidFill>
            <a:srgbClr val="E4E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Objectives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Parallélogramme 37"/>
          <p:cNvSpPr/>
          <p:nvPr/>
        </p:nvSpPr>
        <p:spPr>
          <a:xfrm rot="9957804">
            <a:off x="-601727" y="3101466"/>
            <a:ext cx="10227184" cy="2305315"/>
          </a:xfrm>
          <a:prstGeom prst="parallelogram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Pentagone 35"/>
          <p:cNvSpPr/>
          <p:nvPr/>
        </p:nvSpPr>
        <p:spPr>
          <a:xfrm>
            <a:off x="0" y="0"/>
            <a:ext cx="2339752" cy="692696"/>
          </a:xfrm>
          <a:prstGeom prst="homePlate">
            <a:avLst/>
          </a:prstGeom>
          <a:solidFill>
            <a:srgbClr val="E4E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Motivations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0" y="4320480"/>
            <a:ext cx="3779912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Intensive Observations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LIAISE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1" name="Image 30" descr="LIAIS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797152"/>
            <a:ext cx="1488126" cy="129614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 rot="20649738">
            <a:off x="2863917" y="4282161"/>
            <a:ext cx="2808312" cy="7920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VERTICAL STRUCTURE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2" name="Groupe 19"/>
          <p:cNvGrpSpPr/>
          <p:nvPr/>
        </p:nvGrpSpPr>
        <p:grpSpPr>
          <a:xfrm>
            <a:off x="3923928" y="836712"/>
            <a:ext cx="3384376" cy="3312368"/>
            <a:chOff x="4788024" y="2636912"/>
            <a:chExt cx="4464496" cy="3985486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7" cstate="print"/>
            <a:srcRect l="18924" t="10256" r="22993" b="6797"/>
            <a:stretch/>
          </p:blipFill>
          <p:spPr>
            <a:xfrm>
              <a:off x="4788024" y="3068960"/>
              <a:ext cx="1703189" cy="1368152"/>
            </a:xfrm>
            <a:prstGeom prst="rect">
              <a:avLst/>
            </a:prstGeom>
            <a:ln w="28575">
              <a:solidFill>
                <a:schemeClr val="tx1"/>
              </a:solidFill>
              <a:prstDash val="sysDash"/>
            </a:ln>
          </p:spPr>
        </p:pic>
        <p:pic>
          <p:nvPicPr>
            <p:cNvPr id="22" name="Image 21" descr="LU_meteopole_5km_bis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52120" y="4437112"/>
              <a:ext cx="1693402" cy="1656184"/>
            </a:xfrm>
            <a:prstGeom prst="rect">
              <a:avLst/>
            </a:prstGeom>
          </p:spPr>
        </p:pic>
        <p:pic>
          <p:nvPicPr>
            <p:cNvPr id="23" name="Image 22" descr="LU_p2oa_5km_bi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08304" y="4869160"/>
              <a:ext cx="1728192" cy="1753238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4788024" y="2636912"/>
              <a:ext cx="2493366" cy="444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SIRTA: </a:t>
              </a:r>
              <a:r>
                <a:rPr lang="en-US" i="1" dirty="0" err="1" smtClean="0"/>
                <a:t>suburbain</a:t>
              </a:r>
              <a:endParaRPr lang="en-US" i="1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292080" y="6021288"/>
              <a:ext cx="1872207" cy="444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MTO: urban</a:t>
              </a:r>
              <a:endParaRPr lang="en-US" i="1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380312" y="449982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P2OA: rural</a:t>
              </a:r>
              <a:endParaRPr lang="en-US" i="1" dirty="0"/>
            </a:p>
          </p:txBody>
        </p:sp>
      </p:grpSp>
      <p:grpSp>
        <p:nvGrpSpPr>
          <p:cNvPr id="3" name="Groupe 18"/>
          <p:cNvGrpSpPr/>
          <p:nvPr/>
        </p:nvGrpSpPr>
        <p:grpSpPr>
          <a:xfrm>
            <a:off x="216342" y="2208297"/>
            <a:ext cx="1754894" cy="1362355"/>
            <a:chOff x="5700890" y="3419708"/>
            <a:chExt cx="2946280" cy="2808312"/>
          </a:xfrm>
        </p:grpSpPr>
        <p:pic>
          <p:nvPicPr>
            <p:cNvPr id="8" name="Image 7" descr="ICOS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00890" y="3419708"/>
              <a:ext cx="2946280" cy="2808312"/>
            </a:xfrm>
            <a:prstGeom prst="rect">
              <a:avLst/>
            </a:prstGeom>
          </p:spPr>
        </p:pic>
        <p:cxnSp>
          <p:nvCxnSpPr>
            <p:cNvPr id="12" name="Connecteur droit avec flèche 11"/>
            <p:cNvCxnSpPr/>
            <p:nvPr/>
          </p:nvCxnSpPr>
          <p:spPr>
            <a:xfrm>
              <a:off x="6815972" y="3851756"/>
              <a:ext cx="576064" cy="36004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>
              <a:off x="6383924" y="5723964"/>
              <a:ext cx="504056" cy="14401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flipH="1" flipV="1">
              <a:off x="7320028" y="5867980"/>
              <a:ext cx="504056" cy="21602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1907704" y="2636912"/>
            <a:ext cx="2880320" cy="7200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SURFACE HETEROGENEITY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308304" y="314096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2023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0" name="Titre 1"/>
          <p:cNvSpPr txBox="1">
            <a:spLocks/>
          </p:cNvSpPr>
          <p:nvPr/>
        </p:nvSpPr>
        <p:spPr>
          <a:xfrm>
            <a:off x="6156176" y="5256584"/>
            <a:ext cx="3779912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Numerical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Models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2771800" y="5842337"/>
            <a:ext cx="4355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Méso-NH/ SURFEX ; LES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WRF / ORCHIDEE; Régional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AROME / SURFEX; </a:t>
            </a:r>
            <a:r>
              <a:rPr lang="fr-FR" dirty="0" err="1" smtClean="0">
                <a:solidFill>
                  <a:schemeClr val="bg1"/>
                </a:solidFill>
              </a:rPr>
              <a:t>Regional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796136" y="5877272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ARPEGE / SURFEX; </a:t>
            </a:r>
            <a:r>
              <a:rPr lang="fr-FR" dirty="0" err="1" smtClean="0">
                <a:solidFill>
                  <a:schemeClr val="bg1"/>
                </a:solidFill>
              </a:rPr>
              <a:t>Cimate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LMDZ / ORCHIDEE; </a:t>
            </a:r>
            <a:r>
              <a:rPr lang="fr-FR" dirty="0" err="1" smtClean="0">
                <a:solidFill>
                  <a:schemeClr val="bg1"/>
                </a:solidFill>
              </a:rPr>
              <a:t>Climate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DYNAMICO / ORCHIDEE; </a:t>
            </a:r>
            <a:r>
              <a:rPr lang="fr-FR" dirty="0" err="1" smtClean="0">
                <a:solidFill>
                  <a:schemeClr val="bg1"/>
                </a:solidFill>
              </a:rPr>
              <a:t>Climate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971600" y="558924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2021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87624" y="4437112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(Aaron Boone)</a:t>
            </a:r>
            <a:endParaRPr lang="fr-FR" dirty="0"/>
          </a:p>
        </p:txBody>
      </p:sp>
    </p:spTree>
  </p:cSld>
  <p:clrMapOvr>
    <a:masterClrMapping/>
  </p:clrMapOvr>
  <p:transition advTm="6095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11800</TotalTime>
  <Words>473</Words>
  <Application>Microsoft Office PowerPoint</Application>
  <PresentationFormat>Affichage à l'écran (4:3)</PresentationFormat>
  <Paragraphs>148</Paragraphs>
  <Slides>10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  Model and observation for Surface Atmosphere Interactions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Permanent Observations  ~ 10 years </vt:lpstr>
      <vt:lpstr>  Contact:  Fabienne LOHOU / LAERO, France  Web site &amp; Data base:  https://mosai.aeris-data.fr/  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MOSAI  Model and observations for Surface Atmosphere Interactions</dc:title>
  <dc:creator>Fabienne Lohou</dc:creator>
  <cp:lastModifiedBy>lohf</cp:lastModifiedBy>
  <cp:revision>295</cp:revision>
  <dcterms:created xsi:type="dcterms:W3CDTF">2018-05-24T11:47:19Z</dcterms:created>
  <dcterms:modified xsi:type="dcterms:W3CDTF">2022-05-24T16:33:06Z</dcterms:modified>
</cp:coreProperties>
</file>